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a4d3800093b152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9_1#a1186472d?vaa=1&amp;vcp=1&amp;vop=1&amp;pid=cec86a6c8&amp;color=36,64,97&amp;vtp=1&amp;bt=1&amp;bbb=1&amp;hb=1"/>
              <p:cNvSpPr/>
              <p:nvPr/>
            </p:nvSpPr>
            <p:spPr>
              <a:xfrm>
                <a:off x="539496" y="1424260"/>
                <a:ext cx="11109960" cy="1659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[云南红河2025高二期末]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对空间中不共线的三点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和不在平面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上的一点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内的充要条件是存在唯一有序实数组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.现已知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共面，且满足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19_1#a1186472d?vaa=1&amp;vcp=1&amp;vop=1&amp;pid=cec86a6c8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24260"/>
                <a:ext cx="11109960" cy="1659255"/>
              </a:xfrm>
              <a:prstGeom prst="rect">
                <a:avLst/>
              </a:prstGeom>
              <a:blipFill>
                <a:blip r:embed="rId3"/>
                <a:stretch>
                  <a:fillRect l="-1317" r="-768" b="-84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1_1#a1186472d.bracket?vaa=1&amp;vcp=1&amp;vop=1&amp;pid=cec86a6c8&amp;color=36,64,97&amp;vpa=5&amp;vtp=1"/>
          <p:cNvSpPr/>
          <p:nvPr/>
        </p:nvSpPr>
        <p:spPr>
          <a:xfrm>
            <a:off x="930021" y="2813956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9_2#a1186472d.choices?vaa=1&amp;vcp=1&amp;vop=1&amp;pid=cec86a6c8&amp;color=36,64,97&amp;vtp=1&amp;bbb=1"/>
              <p:cNvSpPr/>
              <p:nvPr/>
            </p:nvSpPr>
            <p:spPr>
              <a:xfrm>
                <a:off x="539496" y="3092848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37815" algn="l"/>
                    <a:tab pos="5662930" algn="l"/>
                    <a:tab pos="84753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.4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5_BD.19_2#a1186472d.choices?vaa=1&amp;vcp=1&amp;vop=1&amp;pid=cec86a6c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92848"/>
                <a:ext cx="11109960" cy="525971"/>
              </a:xfrm>
              <a:prstGeom prst="rect">
                <a:avLst/>
              </a:prstGeom>
              <a:blipFill>
                <a:blip r:embed="rId4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0_1#a1186472d?vaa=1&amp;vcp=1&amp;vop=1&amp;pid=cec86a6c8&amp;color=36,64,97&amp;vtp=1&amp;bbb=1"/>
              <p:cNvSpPr/>
              <p:nvPr/>
            </p:nvSpPr>
            <p:spPr>
              <a:xfrm>
                <a:off x="539496" y="3629550"/>
                <a:ext cx="11109960" cy="173996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d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，当且仅当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时，等号成立，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0_1#a1186472d?vaa=1&amp;vcp=1&amp;vop=1&amp;pid=cec86a6c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29550"/>
                <a:ext cx="11109960" cy="1739964"/>
              </a:xfrm>
              <a:prstGeom prst="rect">
                <a:avLst/>
              </a:prstGeom>
              <a:blipFill>
                <a:blip r:embed="rId5"/>
                <a:stretch>
                  <a:fillRect l="-1317" b="-31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3_1#10d9d6c61?vaa=1&amp;vcp=1&amp;vop=1&amp;pid=cec86a6c8&amp;color=36,64,97&amp;vtp=1&amp;bt=1&amp;bbb=1&amp;hb=1"/>
              <p:cNvSpPr/>
              <p:nvPr/>
            </p:nvSpPr>
            <p:spPr>
              <a:xfrm>
                <a:off x="539496" y="2858344"/>
                <a:ext cx="11109960" cy="8205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[浙江金华2025高二期末]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在四棱锥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是平行四边形，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𝑃𝐹</m:t>
                        </m:r>
                      </m:e>
                    </m:acc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𝐹𝐵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𝑃𝐺</m:t>
                        </m:r>
                      </m:e>
                    </m:acc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𝐺𝐶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23_1#10d9d6c61?vaa=1&amp;vcp=1&amp;vop=1&amp;pid=cec86a6c8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58344"/>
                <a:ext cx="11109960" cy="820547"/>
              </a:xfrm>
              <a:prstGeom prst="rect">
                <a:avLst/>
              </a:prstGeom>
              <a:blipFill>
                <a:blip r:embed="rId3"/>
                <a:stretch>
                  <a:fillRect l="-1317" b="-171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3_2#10d9d6c61.choices?vaa=1&amp;vcp=1&amp;vop=1&amp;pid=cec86a6c8&amp;color=36,64,97&amp;vtp=1&amp;bbb=1"/>
              <p:cNvSpPr/>
              <p:nvPr/>
            </p:nvSpPr>
            <p:spPr>
              <a:xfrm>
                <a:off x="539496" y="3680287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53690" algn="l"/>
                    <a:tab pos="5669280" algn="l"/>
                    <a:tab pos="84848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23_2#10d9d6c61.choices?vaa=1&amp;vcp=1&amp;vop=1&amp;pid=cec86a6c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80287"/>
                <a:ext cx="11109960" cy="525971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4_1#10d9d6c61?vaa=1&amp;vcp=1&amp;vop=1&amp;pid=cec86a6c8&amp;color=36,64,97&amp;vtp=1&amp;bbb=1">
                <a:extLst>
                  <a:ext uri="{FF2B5EF4-FFF2-40B4-BE49-F238E27FC236}">
                    <a16:creationId xmlns:a16="http://schemas.microsoft.com/office/drawing/2014/main" id="{18A34AC4-4485-8DF5-1D20-AC75B80F0FFF}"/>
                  </a:ext>
                </a:extLst>
              </p:cNvPr>
              <p:cNvSpPr/>
              <p:nvPr/>
            </p:nvSpPr>
            <p:spPr>
              <a:xfrm>
                <a:off x="539496" y="827999"/>
                <a:ext cx="11109960" cy="49705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𝑃𝐷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𝐷𝐴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𝐷𝐶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，由题可知，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≠−1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𝑃𝐷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𝐷𝐶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四点共面，所以存在有序实数组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𝐷𝐹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𝐷𝐴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𝐷𝐶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𝐷𝑃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𝐷𝐴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𝐷𝐶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10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𝜆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𝜆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𝜆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AS.24_1#10d9d6c61?vaa=1&amp;vcp=1&amp;vop=1&amp;pid=cec86a6c8&amp;color=36,64,97&amp;vtp=1&amp;bbb=1">
                <a:extLst>
                  <a:ext uri="{FF2B5EF4-FFF2-40B4-BE49-F238E27FC236}">
                    <a16:creationId xmlns:a16="http://schemas.microsoft.com/office/drawing/2014/main" id="{18A34AC4-4485-8DF5-1D20-AC75B80F0F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7999"/>
                <a:ext cx="11109960" cy="4970590"/>
              </a:xfrm>
              <a:prstGeom prst="rect">
                <a:avLst/>
              </a:prstGeom>
              <a:blipFill>
                <a:blip r:embed="rId2"/>
                <a:stretch>
                  <a:fillRect l="-1317" b="-28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6_1#10d9d6c61?vaa=1&amp;vcp=1&amp;vop=1&amp;pid=cec86a6c8&amp;color=36,64,97&amp;vtp=1&amp;bbb=1">
            <a:extLst>
              <a:ext uri="{FF2B5EF4-FFF2-40B4-BE49-F238E27FC236}">
                <a16:creationId xmlns:a16="http://schemas.microsoft.com/office/drawing/2014/main" id="{DE322E51-0C91-A6C3-B9E4-7386EC84D93D}"/>
              </a:ext>
            </a:extLst>
          </p:cNvPr>
          <p:cNvSpPr/>
          <p:nvPr/>
        </p:nvSpPr>
        <p:spPr>
          <a:xfrm>
            <a:off x="539496" y="5816791"/>
            <a:ext cx="11109960" cy="379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32726699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7_1#228f95326?vcp=1&amp;vop=1&amp;pid=cec86a6c8&amp;color=36,64,97&amp;vtp=1&amp;bt=1&amp;bbb=1&amp;hb=1"/>
              <p:cNvSpPr/>
              <p:nvPr/>
            </p:nvSpPr>
            <p:spPr>
              <a:xfrm>
                <a:off x="539496" y="899083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是正方形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所在平面外一点，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𝑃𝑀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𝑀𝐴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𝐵𝑁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𝑁𝐷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=5:8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.求证：直线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27_1#228f95326?vcp=1&amp;vop=1&amp;pid=cec86a6c8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99083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27_2#228f95326?vcp=1&amp;vop=1&amp;pid=cec86a6c8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1144" y="1804212"/>
            <a:ext cx="3026664" cy="267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28_1#228f95326?vcp=1&amp;vop=1&amp;pid=cec86a6c8&amp;color=36,64,97&amp;vtp=1&amp;bbb=1&amp;hb=1">
                <a:extLst>
                  <a:ext uri="{FF2B5EF4-FFF2-40B4-BE49-F238E27FC236}">
                    <a16:creationId xmlns:a16="http://schemas.microsoft.com/office/drawing/2014/main" id="{C3E0B338-8342-F3F5-B028-5E2174C031E6}"/>
                  </a:ext>
                </a:extLst>
              </p:cNvPr>
              <p:cNvSpPr/>
              <p:nvPr/>
            </p:nvSpPr>
            <p:spPr>
              <a:xfrm>
                <a:off x="539496" y="4610912"/>
                <a:ext cx="11109960" cy="11938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𝐵𝐴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𝐵𝑃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𝐵𝐴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𝐵𝐶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共面.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O_5_AN.28_1#228f95326?vcp=1&amp;vop=1&amp;pid=cec86a6c8&amp;color=36,64,97&amp;vtp=1&amp;bbb=1&amp;hb=1">
                <a:extLst>
                  <a:ext uri="{FF2B5EF4-FFF2-40B4-BE49-F238E27FC236}">
                    <a16:creationId xmlns:a16="http://schemas.microsoft.com/office/drawing/2014/main" id="{C3E0B338-8342-F3F5-B028-5E2174C031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610912"/>
                <a:ext cx="11109960" cy="1193800"/>
              </a:xfrm>
              <a:prstGeom prst="rect">
                <a:avLst/>
              </a:prstGeom>
              <a:blipFill>
                <a:blip r:embed="rId5"/>
                <a:stretch>
                  <a:fillRect l="-1317" b="-25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28_1#228f95326?vcp=1&amp;vop=1&amp;pid=cec86a6c8&amp;color=36,64,97&amp;vtp=1&amp;bbb=1&amp;hb=1">
                <a:extLst>
                  <a:ext uri="{FF2B5EF4-FFF2-40B4-BE49-F238E27FC236}">
                    <a16:creationId xmlns:a16="http://schemas.microsoft.com/office/drawing/2014/main" id="{278290BB-785E-39CD-F851-70A428B41918}"/>
                  </a:ext>
                </a:extLst>
              </p:cNvPr>
              <p:cNvSpPr/>
              <p:nvPr/>
            </p:nvSpPr>
            <p:spPr>
              <a:xfrm>
                <a:off x="539496" y="5792012"/>
                <a:ext cx="11109960" cy="351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𝐵𝐶𝑃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N.28_1#228f95326?vcp=1&amp;vop=1&amp;pid=cec86a6c8&amp;color=36,64,97&amp;vtp=1&amp;bbb=1&amp;hb=1">
                <a:extLst>
                  <a:ext uri="{FF2B5EF4-FFF2-40B4-BE49-F238E27FC236}">
                    <a16:creationId xmlns:a16="http://schemas.microsoft.com/office/drawing/2014/main" id="{278290BB-785E-39CD-F851-70A428B419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792012"/>
                <a:ext cx="11109960" cy="351155"/>
              </a:xfrm>
              <a:prstGeom prst="rect">
                <a:avLst/>
              </a:prstGeom>
              <a:blipFill>
                <a:blip r:embed="rId6"/>
                <a:stretch>
                  <a:fillRect l="-1317" t="-1724" b="-396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48b1a6752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48b1a6752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48b1a6752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3a0bada0b.fixed?vcp=1&amp;pid=48b1a6752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3a0bada0b.fixed?vcp=1&amp;pid=48b1a6752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</a:t>
            </a:r>
            <a:endParaRPr lang="en-US" altLang="zh-CN" sz="5400" dirty="0"/>
          </a:p>
        </p:txBody>
      </p:sp>
      <p:sp>
        <p:nvSpPr>
          <p:cNvPr id="4" name="C_2_BD#3a0bada0b.fixed?vcp=1&amp;pid=48b1a6752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空间向量及其运算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78f4592c1.fixed?vcp=1&amp;pid=3a0bada0b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78f4592c1.fixed?vcp=1&amp;pid=3a0bada0b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6.1.3</a:t>
            </a:r>
            <a:endParaRPr lang="en-US" altLang="zh-CN" sz="5400" dirty="0"/>
          </a:p>
        </p:txBody>
      </p:sp>
      <p:sp>
        <p:nvSpPr>
          <p:cNvPr id="4" name="C_3_BD#78f4592c1.fixed?vcp=1&amp;pid=3a0bada0b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共面向量定理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55cf9460?vcp=1&amp;pid=78f4592c1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QC_5_BD.1_1#377116c07?vaa=1&amp;vcp=1&amp;vop=1&amp;pid=055cf9460&amp;color=36,64,97&amp;vtp=1&amp;bbb=1"/>
          <p:cNvSpPr/>
          <p:nvPr/>
        </p:nvSpPr>
        <p:spPr>
          <a:xfrm>
            <a:off x="539496" y="120239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1.〈要点１〉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下面关于空间向量的说法正确的是(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4" name="QC_5_AN.3_1#377116c07.bracket?vaa=1&amp;vcp=1&amp;vop=1&amp;pid=055cf9460&amp;color=36,64,97&amp;vpa=1&amp;vtp=1"/>
          <p:cNvSpPr/>
          <p:nvPr/>
        </p:nvSpPr>
        <p:spPr>
          <a:xfrm>
            <a:off x="5444871" y="128697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2#377116c07.choices?vaa=1&amp;vcp=1&amp;vop=1&amp;pid=055cf9460&amp;color=36,64,97&amp;vtp=1&amp;bbb=1"/>
              <p:cNvSpPr/>
              <p:nvPr/>
            </p:nvSpPr>
            <p:spPr>
              <a:xfrm>
                <a:off x="539496" y="1566886"/>
                <a:ext cx="11109960" cy="16587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平行，则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所在直线平行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所在直线是异面直线，则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不共面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四点不共面，则向量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不共面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四点不共面，则向量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不共面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5" name="QC_5_BD.1_2#377116c07.choices?vaa=1&amp;vcp=1&amp;vop=1&amp;pid=055cf946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66886"/>
                <a:ext cx="11109960" cy="1658747"/>
              </a:xfrm>
              <a:prstGeom prst="rect">
                <a:avLst/>
              </a:prstGeom>
              <a:blipFill>
                <a:blip r:embed="rId3"/>
                <a:stretch>
                  <a:fillRect l="-1317" b="-88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1#377116c07?vaa=1&amp;vcp=1&amp;vop=1&amp;pid=055cf9460&amp;color=36,64,97&amp;vtp=1&amp;bbb=1&amp;hb=1"/>
              <p:cNvSpPr/>
              <p:nvPr/>
            </p:nvSpPr>
            <p:spPr>
              <a:xfrm>
                <a:off x="539496" y="3233570"/>
                <a:ext cx="11109960" cy="12396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通过平移可将空间中任意两个向量平移到一个平面内，因此空间中任意两个向量都是共面的，故B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，C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都不正确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.由向量平行与直线平行的区别，可知A不正确.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是空间中共端点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但不共面的三条线段，所以向量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不共面，故D正确.故选D.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_1#377116c07?vaa=1&amp;vcp=1&amp;vop=1&amp;pid=055cf946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33570"/>
                <a:ext cx="11109960" cy="1239647"/>
              </a:xfrm>
              <a:prstGeom prst="rect">
                <a:avLst/>
              </a:prstGeom>
              <a:blipFill>
                <a:blip r:embed="rId4"/>
                <a:stretch>
                  <a:fillRect l="-1317" r="-933" b="-112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b7e695360?vaa=1&amp;vcp=1&amp;vop=1&amp;pid=055cf9460&amp;color=36,64,97&amp;vtp=1&amp;bt=1&amp;bbb=1&amp;hb=1"/>
              <p:cNvSpPr/>
              <p:nvPr/>
            </p:nvSpPr>
            <p:spPr>
              <a:xfrm>
                <a:off x="539496" y="2038622"/>
                <a:ext cx="11109960" cy="1290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2.〈易错点〉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[山东青岛2024高二月考]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已知非零向量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不共线，如果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b="0" i="0" kern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_1#b7e695360?vaa=1&amp;vcp=1&amp;vop=1&amp;pid=055cf9460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38622"/>
                <a:ext cx="11109960" cy="1290955"/>
              </a:xfrm>
              <a:prstGeom prst="rect">
                <a:avLst/>
              </a:prstGeom>
              <a:blipFill>
                <a:blip r:embed="rId3"/>
                <a:stretch>
                  <a:fillRect l="-1317" b="-113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_1#b7e695360.bracket?vaa=1&amp;vcp=1&amp;vop=1&amp;pid=055cf9460&amp;color=36,64,97&amp;vpa=2&amp;vtp=1"/>
          <p:cNvSpPr/>
          <p:nvPr/>
        </p:nvSpPr>
        <p:spPr>
          <a:xfrm>
            <a:off x="1158621" y="304916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5_2#b7e695360.choices?vaa=1&amp;vcp=1&amp;vop=1&amp;pid=055cf9460&amp;color=36,64,97&amp;vtp=1&amp;bbb=1"/>
          <p:cNvSpPr/>
          <p:nvPr/>
        </p:nvSpPr>
        <p:spPr>
          <a:xfrm>
            <a:off x="539496" y="3385203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66293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.一定共线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.恰是空间四边形的四个顶点</a:t>
            </a:r>
            <a:endParaRPr lang="en-US" altLang="zh-CN" sz="1800" dirty="0">
              <a:solidFill>
                <a:srgbClr val="244061"/>
              </a:solidFill>
            </a:endParaRPr>
          </a:p>
          <a:p>
            <a:pPr latinLnBrk="1">
              <a:lnSpc>
                <a:spcPts val="3100"/>
              </a:lnSpc>
              <a:tabLst>
                <a:tab pos="5662930" algn="l"/>
              </a:tabLst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.一定共面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.一定不共面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b7e695360?vaa=1&amp;vcp=1&amp;vop=1&amp;pid=055cf9460&amp;color=36,64,97&amp;vtp=1&amp;bbb=1"/>
              <p:cNvSpPr/>
              <p:nvPr/>
            </p:nvSpPr>
            <p:spPr>
              <a:xfrm>
                <a:off x="539496" y="4157998"/>
                <a:ext cx="11109960" cy="824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因为非零向量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共面向量定理可知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b7e695360?vaa=1&amp;vcp=1&amp;vop=1&amp;pid=055cf946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57998"/>
                <a:ext cx="11109960" cy="824040"/>
              </a:xfrm>
              <a:prstGeom prst="rect">
                <a:avLst/>
              </a:prstGeom>
              <a:blipFill>
                <a:blip r:embed="rId4"/>
                <a:stretch>
                  <a:fillRect l="-1317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a7343c960?vaa=1&amp;vcp=1&amp;vop=1&amp;pid=055cf9460&amp;color=36,64,97&amp;vtp=1&amp;bt=1&amp;bbb=1&amp;hb=1"/>
              <p:cNvSpPr/>
              <p:nvPr/>
            </p:nvSpPr>
            <p:spPr>
              <a:xfrm>
                <a:off x="539496" y="2002808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3.〈要点２〉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[江苏南京2025高二期中]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三点不共线，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外的一点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，则下列条件中能确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定点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一定共面的是(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9_1#a7343c960?vaa=1&amp;vcp=1&amp;vop=1&amp;pid=055cf9460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02808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a7343c960.bracket?vaa=1&amp;vcp=1&amp;vop=1&amp;pid=055cf9460&amp;color=36,64,97&amp;vpa=3&amp;vtp=1"/>
          <p:cNvSpPr/>
          <p:nvPr/>
        </p:nvSpPr>
        <p:spPr>
          <a:xfrm>
            <a:off x="4095687" y="250331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9_2#a7343c960.choices?vaa=1&amp;vcp=1&amp;vop=1&amp;pid=055cf9460&amp;color=36,64,97&amp;vtp=1&amp;bbb=1"/>
              <p:cNvSpPr/>
              <p:nvPr/>
            </p:nvSpPr>
            <p:spPr>
              <a:xfrm>
                <a:off x="539496" y="2780937"/>
                <a:ext cx="11109960" cy="93859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9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9_2#a7343c960.choices?vaa=1&amp;vcp=1&amp;vop=1&amp;pid=055cf946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80937"/>
                <a:ext cx="11109960" cy="938594"/>
              </a:xfrm>
              <a:prstGeom prst="rect">
                <a:avLst/>
              </a:prstGeom>
              <a:blipFill>
                <a:blip r:embed="rId4"/>
                <a:stretch>
                  <a:fillRect l="-131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0_1#a7343c960?vaa=1&amp;vcp=1&amp;vop=1&amp;pid=055cf9460&amp;color=36,64,97&amp;vtp=1&amp;bbb=1"/>
              <p:cNvSpPr/>
              <p:nvPr/>
            </p:nvSpPr>
            <p:spPr>
              <a:xfrm>
                <a:off x="539496" y="3724103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由共面向量定理的推论可知，若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此可以判断选项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A，B，C错误，选项D正确.故选D.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0_1#a7343c960?vaa=1&amp;vcp=1&amp;vop=1&amp;pid=055cf946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24103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b="-112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3_1#67748c60b?vcp=1&amp;vop=1&amp;pid=055cf9460&amp;color=36,64,97&amp;vtp=1&amp;bt=1&amp;bbb=1&amp;hb=1"/>
              <p:cNvSpPr/>
              <p:nvPr/>
            </p:nvSpPr>
            <p:spPr>
              <a:xfrm>
                <a:off x="539496" y="1284940"/>
                <a:ext cx="11109960" cy="8713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4.〈要点２〉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如图所示，已知斜三棱柱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上，且满足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𝐵𝑁</m:t>
                        </m:r>
                      </m:e>
                    </m:acc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d>
                      <m:d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0≤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≤1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，判断向量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是否与向量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13_1#67748c60b?vcp=1&amp;vop=1&amp;pid=055cf9460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84940"/>
                <a:ext cx="11109960" cy="871347"/>
              </a:xfrm>
              <a:prstGeom prst="rect">
                <a:avLst/>
              </a:prstGeom>
              <a:blipFill>
                <a:blip r:embed="rId3"/>
                <a:stretch>
                  <a:fillRect l="-1317" b="-1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13_2#67748c60b?vcp=1&amp;vop=1&amp;pid=055cf9460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73168" y="2294337"/>
            <a:ext cx="2651760" cy="245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14_1#67748c60b?vcp=1&amp;vop=1&amp;pid=055cf9460&amp;color=36,64,97&amp;vtp=1&amp;bbb=1&amp;hb=1"/>
              <p:cNvSpPr/>
              <p:nvPr/>
            </p:nvSpPr>
            <p:spPr>
              <a:xfrm>
                <a:off x="539496" y="4885136"/>
                <a:ext cx="11109960" cy="909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</m:d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𝐴𝑁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</m:d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由共面向量定理知，向量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14_1#67748c60b?vcp=1&amp;vop=1&amp;pid=055cf946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885136"/>
                <a:ext cx="11109960" cy="909447"/>
              </a:xfrm>
              <a:prstGeom prst="rect">
                <a:avLst/>
              </a:prstGeom>
              <a:blipFill>
                <a:blip r:embed="rId5"/>
                <a:stretch>
                  <a:fillRect l="-1317" r="-274" b="-15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ec86a6c8?vcp=1&amp;pid=78f4592c1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5_1#d886167e1?vaa=1&amp;vcp=1&amp;vop=1&amp;pid=cec86a6c8&amp;color=36,64,97&amp;vtp=1&amp;bbb=1&amp;hb=1"/>
              <p:cNvSpPr/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[江苏五市联考2024高二段考]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不共面，则使向量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𝒑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共面的实数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5_1#d886167e1?vaa=1&amp;vcp=1&amp;vop=1&amp;pid=cec86a6c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17_1#d886167e1.bracket?vaa=1&amp;vcp=1&amp;vop=1&amp;pid=cec86a6c8&amp;color=36,64,97&amp;vpa=4&amp;vtp=1"/>
          <p:cNvSpPr/>
          <p:nvPr/>
        </p:nvSpPr>
        <p:spPr>
          <a:xfrm>
            <a:off x="4416743" y="170341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5_2#d886167e1.choices?vaa=1&amp;vcp=1&amp;vop=1&amp;pid=cec86a6c8&amp;color=36,64,97&amp;vtp=1&amp;bbb=1"/>
              <p:cNvSpPr/>
              <p:nvPr/>
            </p:nvSpPr>
            <p:spPr>
              <a:xfrm>
                <a:off x="539496" y="202605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91790" algn="l"/>
                    <a:tab pos="5758180" algn="l"/>
                    <a:tab pos="86245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.4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5" name="QC_5_BD.15_2#d886167e1.choices?vaa=1&amp;vcp=1&amp;vop=1&amp;pid=cec86a6c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26054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16_1#d886167e1?vaa=1&amp;vcp=1&amp;vop=1&amp;pid=cec86a6c8&amp;color=36,64,97&amp;vtp=1&amp;bbb=1&amp;hb=1"/>
              <p:cNvSpPr/>
              <p:nvPr/>
            </p:nvSpPr>
            <p:spPr>
              <a:xfrm>
                <a:off x="539496" y="2399371"/>
                <a:ext cx="11109960" cy="1738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共面，所以存在实数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</a:p>
              <a:p>
                <a:pPr latinLnBrk="1">
                  <a:lnSpc>
                    <a:spcPts val="76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</m:d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16_1#d886167e1?vaa=1&amp;vcp=1&amp;vop=1&amp;pid=cec86a6c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99371"/>
                <a:ext cx="11109960" cy="1738440"/>
              </a:xfrm>
              <a:prstGeom prst="rect">
                <a:avLst/>
              </a:prstGeom>
              <a:blipFill>
                <a:blip r:embed="rId5"/>
                <a:stretch>
                  <a:fillRect l="-1317" b="-8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1063</Words>
  <Application>Microsoft Office PowerPoint</Application>
  <PresentationFormat>宽屏</PresentationFormat>
  <Paragraphs>83</Paragraphs>
  <Slides>13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2025-10-21T08:40:04Z</dcterms:created>
  <dcterms:modified xsi:type="dcterms:W3CDTF">2025-10-21T08:47:34Z</dcterms:modified>
  <cp:category/>
  <cp:contentStatus/>
</cp:coreProperties>
</file>